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imH51AMMTdCQc4FcP4aAwGQPSG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bff4f5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a2bff4f5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32.gif"/><Relationship Id="rId5" Type="http://schemas.openxmlformats.org/officeDocument/2006/relationships/image" Target="../media/image31.gif"/><Relationship Id="rId6" Type="http://schemas.openxmlformats.org/officeDocument/2006/relationships/image" Target="../media/image27.gif"/><Relationship Id="rId7" Type="http://schemas.openxmlformats.org/officeDocument/2006/relationships/image" Target="../media/image29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Parameters of a decision Tree.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Basic parameters.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Splitting strategy.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to split.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BASIC PARAMETERS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1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Criterion: </a:t>
            </a: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Defines the criteria for decision split: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ial"/>
              <a:buChar char="○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Classification: </a:t>
            </a:r>
            <a:r>
              <a:rPr b="1" i="0" lang="en" sz="125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{“gini”, “entropy”}</a:t>
            </a:r>
            <a:endParaRPr b="1" i="0" sz="125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○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Regression</a:t>
            </a:r>
            <a:r>
              <a:rPr b="1" i="0" lang="en" sz="125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1" lang="en" sz="12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{“mse”, “friedman_mse”, “mae”}</a:t>
            </a:r>
            <a:endParaRPr b="1" i="0" sz="125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1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min_samples_split:</a:t>
            </a: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int or float, default=2. </a:t>
            </a:r>
            <a:r>
              <a:rPr b="0" i="0" lang="en" sz="12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minimum number of samples required to split an internal node.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1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min_samples_leaf:</a:t>
            </a: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int or float, default=1 </a:t>
            </a:r>
            <a:r>
              <a:rPr b="0" i="0" lang="en" sz="12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minimum number of samples required to be at a leaf node..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1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max_depth: </a:t>
            </a: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</a:t>
            </a:r>
            <a:r>
              <a:rPr b="1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default=None Defines the maximum depth of the tree. 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1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max_features: </a:t>
            </a: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</a:t>
            </a:r>
            <a:r>
              <a:rPr b="1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float or {“auto”, “sqrt”, “log2”}, default=None This defines the maximum number of features to consider to make the split decision.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SPLITTING STRATEGY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6"/>
          <p:cNvSpPr txBox="1"/>
          <p:nvPr/>
        </p:nvSpPr>
        <p:spPr>
          <a:xfrm>
            <a:off x="707225" y="1521625"/>
            <a:ext cx="39033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decision tree always try to do a split which leads to less mixed samples in the leaf nodes.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prediction of the tree is: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Regression: average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Classification: most frequent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ga0a6fe2872_0_6"/>
          <p:cNvSpPr txBox="1"/>
          <p:nvPr/>
        </p:nvSpPr>
        <p:spPr>
          <a:xfrm>
            <a:off x="6234150" y="654875"/>
            <a:ext cx="7809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X1 &lt; 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ga0a6fe2872_0_6"/>
          <p:cNvCxnSpPr/>
          <p:nvPr/>
        </p:nvCxnSpPr>
        <p:spPr>
          <a:xfrm flipH="1">
            <a:off x="6048200" y="1175425"/>
            <a:ext cx="309900" cy="53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7" name="Google Shape;247;ga0a6fe2872_0_6"/>
          <p:cNvCxnSpPr/>
          <p:nvPr/>
        </p:nvCxnSpPr>
        <p:spPr>
          <a:xfrm>
            <a:off x="6915825" y="1138250"/>
            <a:ext cx="272700" cy="57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" name="Google Shape;248;ga0a6fe2872_0_6"/>
          <p:cNvSpPr/>
          <p:nvPr/>
        </p:nvSpPr>
        <p:spPr>
          <a:xfrm>
            <a:off x="5540100" y="1784725"/>
            <a:ext cx="991500" cy="532800"/>
          </a:xfrm>
          <a:prstGeom prst="rect">
            <a:avLst/>
          </a:prstGeom>
          <a:solidFill>
            <a:srgbClr val="64C3F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a0a6fe2872_0_6"/>
          <p:cNvSpPr/>
          <p:nvPr/>
        </p:nvSpPr>
        <p:spPr>
          <a:xfrm>
            <a:off x="6835500" y="1784725"/>
            <a:ext cx="991500" cy="532800"/>
          </a:xfrm>
          <a:prstGeom prst="rect">
            <a:avLst/>
          </a:prstGeom>
          <a:solidFill>
            <a:srgbClr val="64C3F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a0a6fe2872_0_6"/>
          <p:cNvSpPr/>
          <p:nvPr/>
        </p:nvSpPr>
        <p:spPr>
          <a:xfrm flipH="1">
            <a:off x="5616225" y="21028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a0a6fe2872_0_6"/>
          <p:cNvSpPr/>
          <p:nvPr/>
        </p:nvSpPr>
        <p:spPr>
          <a:xfrm flipH="1">
            <a:off x="5844825" y="21028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a0a6fe2872_0_6"/>
          <p:cNvSpPr/>
          <p:nvPr/>
        </p:nvSpPr>
        <p:spPr>
          <a:xfrm flipH="1">
            <a:off x="6073425" y="21028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a0a6fe2872_0_6"/>
          <p:cNvSpPr/>
          <p:nvPr/>
        </p:nvSpPr>
        <p:spPr>
          <a:xfrm flipH="1">
            <a:off x="6911625" y="21028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a0a6fe2872_0_6"/>
          <p:cNvSpPr/>
          <p:nvPr/>
        </p:nvSpPr>
        <p:spPr>
          <a:xfrm flipH="1">
            <a:off x="7140225" y="21028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a0a6fe2872_0_6"/>
          <p:cNvSpPr/>
          <p:nvPr/>
        </p:nvSpPr>
        <p:spPr>
          <a:xfrm flipH="1">
            <a:off x="6302025" y="21028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a0a6fe2872_0_6"/>
          <p:cNvSpPr/>
          <p:nvPr/>
        </p:nvSpPr>
        <p:spPr>
          <a:xfrm flipH="1">
            <a:off x="5616225" y="18742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a0a6fe2872_0_6"/>
          <p:cNvSpPr/>
          <p:nvPr/>
        </p:nvSpPr>
        <p:spPr>
          <a:xfrm flipH="1">
            <a:off x="7368825" y="21028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a0a6fe2872_0_6"/>
          <p:cNvSpPr/>
          <p:nvPr/>
        </p:nvSpPr>
        <p:spPr>
          <a:xfrm flipH="1">
            <a:off x="7597425" y="21028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a0a6fe2872_0_6"/>
          <p:cNvSpPr/>
          <p:nvPr/>
        </p:nvSpPr>
        <p:spPr>
          <a:xfrm flipH="1">
            <a:off x="7597425" y="18742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a0a6fe2872_0_6"/>
          <p:cNvSpPr/>
          <p:nvPr/>
        </p:nvSpPr>
        <p:spPr>
          <a:xfrm flipH="1">
            <a:off x="5235225" y="20266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a0a6fe2872_0_6"/>
          <p:cNvSpPr/>
          <p:nvPr/>
        </p:nvSpPr>
        <p:spPr>
          <a:xfrm flipH="1">
            <a:off x="7368825" y="41602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a0a6fe2872_0_6"/>
          <p:cNvSpPr txBox="1"/>
          <p:nvPr/>
        </p:nvSpPr>
        <p:spPr>
          <a:xfrm>
            <a:off x="6234150" y="2712275"/>
            <a:ext cx="780900" cy="4002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X3 &lt;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ga0a6fe2872_0_6"/>
          <p:cNvCxnSpPr/>
          <p:nvPr/>
        </p:nvCxnSpPr>
        <p:spPr>
          <a:xfrm flipH="1">
            <a:off x="6048200" y="3232825"/>
            <a:ext cx="309900" cy="53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4" name="Google Shape;264;ga0a6fe2872_0_6"/>
          <p:cNvCxnSpPr/>
          <p:nvPr/>
        </p:nvCxnSpPr>
        <p:spPr>
          <a:xfrm>
            <a:off x="6915825" y="3195650"/>
            <a:ext cx="272700" cy="57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5" name="Google Shape;265;ga0a6fe2872_0_6"/>
          <p:cNvSpPr/>
          <p:nvPr/>
        </p:nvSpPr>
        <p:spPr>
          <a:xfrm>
            <a:off x="5540100" y="3842125"/>
            <a:ext cx="991500" cy="532800"/>
          </a:xfrm>
          <a:prstGeom prst="rect">
            <a:avLst/>
          </a:prstGeom>
          <a:solidFill>
            <a:srgbClr val="64C3F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a0a6fe2872_0_6"/>
          <p:cNvSpPr/>
          <p:nvPr/>
        </p:nvSpPr>
        <p:spPr>
          <a:xfrm>
            <a:off x="6835500" y="3842125"/>
            <a:ext cx="991500" cy="532800"/>
          </a:xfrm>
          <a:prstGeom prst="rect">
            <a:avLst/>
          </a:prstGeom>
          <a:solidFill>
            <a:srgbClr val="64C3F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a0a6fe2872_0_6"/>
          <p:cNvSpPr/>
          <p:nvPr/>
        </p:nvSpPr>
        <p:spPr>
          <a:xfrm flipH="1">
            <a:off x="5616225" y="41602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a0a6fe2872_0_6"/>
          <p:cNvSpPr/>
          <p:nvPr/>
        </p:nvSpPr>
        <p:spPr>
          <a:xfrm flipH="1">
            <a:off x="5844825" y="41602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a0a6fe2872_0_6"/>
          <p:cNvSpPr/>
          <p:nvPr/>
        </p:nvSpPr>
        <p:spPr>
          <a:xfrm flipH="1">
            <a:off x="6911625" y="41602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a0a6fe2872_0_6"/>
          <p:cNvSpPr/>
          <p:nvPr/>
        </p:nvSpPr>
        <p:spPr>
          <a:xfrm flipH="1">
            <a:off x="6073425" y="41602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a0a6fe2872_0_6"/>
          <p:cNvSpPr/>
          <p:nvPr/>
        </p:nvSpPr>
        <p:spPr>
          <a:xfrm flipH="1">
            <a:off x="7140225" y="41602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a0a6fe2872_0_6"/>
          <p:cNvSpPr/>
          <p:nvPr/>
        </p:nvSpPr>
        <p:spPr>
          <a:xfrm flipH="1">
            <a:off x="5235225" y="40078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a0a6fe2872_0_6"/>
          <p:cNvSpPr/>
          <p:nvPr/>
        </p:nvSpPr>
        <p:spPr>
          <a:xfrm flipH="1">
            <a:off x="7978425" y="40078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ga0a6fe2872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9450" y="1055075"/>
            <a:ext cx="500480" cy="49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a0a6fe2872_0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89450" y="3061450"/>
            <a:ext cx="570001" cy="5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a0a6fe2872_0_6"/>
          <p:cNvSpPr/>
          <p:nvPr/>
        </p:nvSpPr>
        <p:spPr>
          <a:xfrm flipH="1">
            <a:off x="6302025" y="41602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a0a6fe2872_0_6"/>
          <p:cNvSpPr/>
          <p:nvPr/>
        </p:nvSpPr>
        <p:spPr>
          <a:xfrm flipH="1">
            <a:off x="5616225" y="3931650"/>
            <a:ext cx="148800" cy="1488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a0a6fe2872_0_6"/>
          <p:cNvSpPr/>
          <p:nvPr/>
        </p:nvSpPr>
        <p:spPr>
          <a:xfrm flipH="1">
            <a:off x="7368825" y="41602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a0a6fe2872_0_6"/>
          <p:cNvSpPr/>
          <p:nvPr/>
        </p:nvSpPr>
        <p:spPr>
          <a:xfrm flipH="1">
            <a:off x="7902225" y="19504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0a6fe2872_0_6"/>
          <p:cNvSpPr/>
          <p:nvPr/>
        </p:nvSpPr>
        <p:spPr>
          <a:xfrm flipH="1">
            <a:off x="7597425" y="41602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0a6fe2872_0_6"/>
          <p:cNvSpPr/>
          <p:nvPr/>
        </p:nvSpPr>
        <p:spPr>
          <a:xfrm flipH="1">
            <a:off x="7597425" y="3931650"/>
            <a:ext cx="148800" cy="148800"/>
          </a:xfrm>
          <a:prstGeom prst="flowChartConnector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2bff4f5f1_0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TO SPLIT: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a2bff4f5f1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ga2bff4f5f1_0_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create a split, the decision tree selects a combination of variable and threshold (Xi, t) in such a way that a cost function ‘G’ decreases after the split.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Where the cost function C can is typically: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Regression:  sum RMSE (of each leaf node)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Classification: sum [Gini index | Entropy] ( of each leaf node 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a2bff4f5f1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3175" y="2324100"/>
            <a:ext cx="3958950" cy="5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a2bff4f5f1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225" y="4060025"/>
            <a:ext cx="3120668" cy="5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a2bff4f5f1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89300" y="4093176"/>
            <a:ext cx="2816531" cy="5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a2bff4f5f1_0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92125" y="2992625"/>
            <a:ext cx="2100831" cy="5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